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127.png" ContentType="image/png"/>
  <Override PartName="/ppt/media/image126.gif" ContentType="image/gif"/>
  <Override PartName="/ppt/media/image125.png" ContentType="image/png"/>
  <Override PartName="/ppt/media/image122.png" ContentType="image/png"/>
  <Override PartName="/ppt/media/image124.png" ContentType="image/png"/>
  <Override PartName="/ppt/media/image121.gif" ContentType="image/gif"/>
  <Override PartName="/ppt/media/image120.png" ContentType="image/png"/>
  <Override PartName="/ppt/media/image118.png" ContentType="image/png"/>
  <Override PartName="/ppt/media/image116.png" ContentType="image/png"/>
  <Override PartName="/ppt/media/image114.png" ContentType="image/png"/>
  <Override PartName="/ppt/media/image115.png" ContentType="image/png"/>
  <Override PartName="/ppt/media/image112.gif" ContentType="image/gif"/>
  <Override PartName="/ppt/media/image110.png" ContentType="image/png"/>
  <Override PartName="/ppt/media/image107.png" ContentType="image/png"/>
  <Override PartName="/ppt/media/image104.gif" ContentType="image/gif"/>
  <Override PartName="/ppt/media/image103.gif" ContentType="image/gif"/>
  <Override PartName="/ppt/media/image102.gif" ContentType="image/gif"/>
  <Override PartName="/ppt/media/image101.gif" ContentType="image/gif"/>
  <Override PartName="/ppt/media/image100.gif" ContentType="image/gif"/>
  <Override PartName="/ppt/media/image99.gif" ContentType="image/gif"/>
  <Override PartName="/ppt/media/image85.png" ContentType="image/png"/>
  <Override PartName="/ppt/media/image17.png" ContentType="image/png"/>
  <Override PartName="/ppt/media/image98.gif" ContentType="image/gif"/>
  <Override PartName="/ppt/media/image16.png" ContentType="image/png"/>
  <Override PartName="/ppt/media/image97.gif" ContentType="image/gif"/>
  <Override PartName="/ppt/media/image29.gif" ContentType="image/gif"/>
  <Override PartName="/ppt/media/image83.png" ContentType="image/png"/>
  <Override PartName="/ppt/media/image95.png" ContentType="image/png"/>
  <Override PartName="/ppt/media/image7.png" ContentType="image/png"/>
  <Override PartName="/ppt/media/image5.png" ContentType="image/png"/>
  <Override PartName="/ppt/media/image2.png" ContentType="image/png"/>
  <Override PartName="/ppt/media/image154.png" ContentType="image/png"/>
  <Override PartName="/ppt/media/image108.png" ContentType="image/png"/>
  <Override PartName="/ppt/media/image105.gif" ContentType="image/gif"/>
  <Override PartName="/ppt/media/image13.tif" ContentType="image/tiff"/>
  <Override PartName="/ppt/media/image30.gif" ContentType="image/gif"/>
  <Override PartName="/ppt/media/image146.png" ContentType="image/png"/>
  <Override PartName="/ppt/media/image32.gif" ContentType="image/gif"/>
  <Override PartName="/ppt/media/image148.png" ContentType="image/png"/>
  <Override PartName="/ppt/media/image51.png" ContentType="image/png"/>
  <Override PartName="/ppt/media/image6.png" ContentType="image/png"/>
  <Override PartName="/ppt/media/image36.png" ContentType="image/png"/>
  <Override PartName="/ppt/media/image33.gif" ContentType="image/gif"/>
  <Override PartName="/ppt/media/image149.png" ContentType="image/png"/>
  <Override PartName="/ppt/media/image52.png" ContentType="image/png"/>
  <Override PartName="/ppt/media/image8.png" ContentType="image/png"/>
  <Override PartName="/ppt/media/image45.gif" ContentType="image/gif"/>
  <Override PartName="/ppt/media/image48.png" ContentType="image/png"/>
  <Override PartName="/ppt/media/image38.png" ContentType="image/png"/>
  <Override PartName="/ppt/media/image35.gif" ContentType="image/gif"/>
  <Override PartName="/ppt/media/image138.png" ContentType="image/png"/>
  <Override PartName="/ppt/media/image42.png" ContentType="image/png"/>
  <Override PartName="/ppt/media/image41.png" ContentType="image/png"/>
  <Override PartName="/ppt/media/image55.gif" ContentType="image/gif"/>
  <Override PartName="/ppt/media/image58.png" ContentType="image/png"/>
  <Override PartName="/ppt/media/image134.png" ContentType="image/png"/>
  <Override PartName="/ppt/media/image49.png" ContentType="image/png"/>
  <Override PartName="/ppt/media/image135.png" ContentType="image/png"/>
  <Override PartName="/ppt/media/image140.png" ContentType="image/png"/>
  <Override PartName="/ppt/media/image106.gif" ContentType="image/gif"/>
  <Override PartName="/ppt/media/image109.png" ContentType="image/png"/>
  <Override PartName="/ppt/media/image141.png" ContentType="image/png"/>
  <Override PartName="/ppt/media/image40.png" ContentType="image/png"/>
  <Override PartName="/ppt/media/image54.gif" ContentType="image/gif"/>
  <Override PartName="/ppt/media/image57.png" ContentType="image/png"/>
  <Override PartName="/ppt/media/image133.png" ContentType="image/png"/>
  <Override PartName="/ppt/media/image47.png" ContentType="image/png"/>
  <Override PartName="/ppt/media/image46.png" ContentType="image/png"/>
  <Override PartName="/ppt/media/image132.png" ContentType="image/png"/>
  <Override PartName="/ppt/media/image142.png" ContentType="image/png"/>
  <Override PartName="/ppt/media/image151.png" ContentType="image/png"/>
  <Override PartName="/ppt/media/image143.png" ContentType="image/png"/>
  <Override PartName="/ppt/media/image150.gif" ContentType="image/gif"/>
  <Override PartName="/ppt/media/image152.png" ContentType="image/png"/>
  <Override PartName="/ppt/media/image144.png" ContentType="image/png"/>
  <Override PartName="/ppt/media/image113.png" ContentType="image/png"/>
  <Override PartName="/ppt/media/image59.gif" ContentType="image/gif"/>
  <Override PartName="/ppt/media/image145.gif" ContentType="image/gif"/>
  <Override PartName="/ppt/media/image131.png" ContentType="image/png"/>
  <Override PartName="/ppt/media/image129.png" ContentType="image/png"/>
  <Override PartName="/ppt/media/image128.png" ContentType="image/png"/>
  <Override PartName="/ppt/media/image53.png" ContentType="image/png"/>
  <Override PartName="/ppt/media/image50.gif" ContentType="image/gif"/>
  <Override PartName="/ppt/media/image43.png" ContentType="image/png"/>
  <Override PartName="/ppt/media/image130.png" ContentType="image/png"/>
  <Override PartName="/ppt/media/image44.png" ContentType="image/png"/>
  <Override PartName="/ppt/media/image34.png" ContentType="image/png"/>
  <Override PartName="/ppt/media/image9.gif" ContentType="image/gif"/>
  <Override PartName="/ppt/media/image31.gif" ContentType="image/gif"/>
  <Override PartName="/ppt/media/image147.png" ContentType="image/png"/>
  <Override PartName="/ppt/media/image4.png" ContentType="image/png"/>
  <Override PartName="/ppt/media/image27.gif" ContentType="image/gif"/>
  <Override PartName="/ppt/media/image81.png" ContentType="image/png"/>
  <Override PartName="/ppt/media/image56.png" ContentType="image/png"/>
  <Override PartName="/ppt/media/image15.tif" ContentType="image/tiff"/>
  <Override PartName="/ppt/media/image153.png" ContentType="image/png"/>
  <Override PartName="/ppt/media/image1.png" ContentType="image/png"/>
  <Override PartName="/ppt/media/image3.png" ContentType="image/png"/>
  <Override PartName="/ppt/media/image137.png" ContentType="image/png"/>
  <Override PartName="/ppt/media/image21.gif" ContentType="image/gif"/>
  <Override PartName="/ppt/media/image10.jpeg" ContentType="image/jpeg"/>
  <Override PartName="/ppt/media/image111.png" ContentType="image/png"/>
  <Override PartName="/ppt/media/image139.png" ContentType="image/png"/>
  <Override PartName="/ppt/media/image23.gif" ContentType="image/gif"/>
  <Override PartName="/ppt/media/image91.png" ContentType="image/png"/>
  <Override PartName="/ppt/media/image37.gif" ContentType="image/gif"/>
  <Override PartName="/ppt/media/image11.png" ContentType="image/png"/>
  <Override PartName="/ppt/media/image25.gif" ContentType="image/gif"/>
  <Override PartName="/ppt/media/image93.png" ContentType="image/png"/>
  <Override PartName="/ppt/media/image39.gif" ContentType="image/gif"/>
  <Override PartName="/ppt/media/image136.png" ContentType="image/png"/>
  <Override PartName="/ppt/media/image20.gif" ContentType="image/gif"/>
  <Override PartName="/ppt/media/image117.gif" ContentType="image/gif"/>
  <Override PartName="/ppt/media/image119.png" ContentType="image/png"/>
  <Override PartName="/ppt/media/image12.png" ContentType="image/png"/>
  <Override PartName="/ppt/media/image80.png" ContentType="image/png"/>
  <Override PartName="/ppt/media/image26.gif" ContentType="image/gif"/>
  <Override PartName="/ppt/media/image94.gif" ContentType="image/gif"/>
  <Override PartName="/ppt/media/image61.png" ContentType="image/png"/>
  <Override PartName="/ppt/media/image62.png" ContentType="image/png"/>
  <Override PartName="/ppt/media/image63.png" ContentType="image/png"/>
  <Override PartName="/ppt/media/image64.gif" ContentType="image/gif"/>
  <Override PartName="/ppt/media/image67.png" ContentType="image/png"/>
  <Override PartName="/ppt/media/image66.png" ContentType="image/png"/>
  <Override PartName="/ppt/media/image68.png" ContentType="image/png"/>
  <Override PartName="/ppt/media/image69.gif" ContentType="image/gif"/>
  <Override PartName="/ppt/media/image123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60.png" ContentType="image/png"/>
  <Override PartName="/ppt/media/image74.gif" ContentType="image/gif"/>
  <Override PartName="/ppt/media/image77.png" ContentType="image/png"/>
  <Override PartName="/ppt/media/image76.png" ContentType="image/png"/>
  <Override PartName="/ppt/media/image78.png" ContentType="image/png"/>
  <Override PartName="/ppt/media/image79.gif" ContentType="image/gif"/>
  <Override PartName="/ppt/media/image65.png" ContentType="image/png"/>
  <Override PartName="/ppt/media/image70.png" ContentType="image/png"/>
  <Override PartName="/ppt/media/image84.gif" ContentType="image/gif"/>
  <Override PartName="/ppt/media/image19.png" ContentType="image/png"/>
  <Override PartName="/ppt/media/image87.png" ContentType="image/png"/>
  <Override PartName="/ppt/media/image18.png" ContentType="image/png"/>
  <Override PartName="/ppt/media/image86.png" ContentType="image/png"/>
  <Override PartName="/ppt/media/image88.png" ContentType="image/png"/>
  <Override PartName="/ppt/media/image89.gif" ContentType="image/gif"/>
  <Override PartName="/ppt/media/image75.png" ContentType="image/png"/>
  <Override PartName="/ppt/media/image22.png" ContentType="image/png"/>
  <Override PartName="/ppt/media/image90.png" ContentType="image/png"/>
  <Override PartName="/ppt/media/image24.png" ContentType="image/png"/>
  <Override PartName="/ppt/media/image92.png" ContentType="image/png"/>
  <Override PartName="/ppt/media/image82.png" ContentType="image/png"/>
  <Override PartName="/ppt/media/image14.png" ContentType="image/png"/>
  <Override PartName="/ppt/media/image28.gif" ContentType="image/gif"/>
  <Override PartName="/ppt/media/image96.gif" ContentType="image/gif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06F0635-CBA9-4B21-B30B-56588DE8F66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F788ED-03F3-4ED3-9BDA-230315498F7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8598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8840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83524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8598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78840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48920" y="5186880"/>
            <a:ext cx="48214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8598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8840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83524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68598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78840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48920" y="5186880"/>
            <a:ext cx="48214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8598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78840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83524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68598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78840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48920" y="5186880"/>
            <a:ext cx="48214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8598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8840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583524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68598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78840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48920" y="5186880"/>
            <a:ext cx="48214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48920" y="5186880"/>
            <a:ext cx="482148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8598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7884000" y="502596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583524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68598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7884000" y="5456520"/>
            <a:ext cx="97524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82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387560" y="545652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83524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387560" y="5025960"/>
            <a:ext cx="14781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835240" y="5456520"/>
            <a:ext cx="3029760" cy="3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197720" y="4915440"/>
            <a:ext cx="982044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HK" sz="6000" spc="-1" strike="noStrike">
                <a:solidFill>
                  <a:srgbClr val="595959"/>
                </a:solidFill>
                <a:latin typeface="Pokemon Fire Red"/>
              </a:rPr>
              <a:t>Hello, </a:t>
            </a:r>
            <a:r>
              <a:rPr b="1" lang="en-HK" sz="6000" spc="-1" strike="noStrike">
                <a:solidFill>
                  <a:srgbClr val="595959"/>
                </a:solidFill>
                <a:latin typeface="Pokemon Fire Red"/>
              </a:rPr>
              <a:t>there!</a:t>
            </a:r>
            <a:endParaRPr b="0" lang="en-US" sz="6000" spc="-1" strike="noStrike">
              <a:solidFill>
                <a:srgbClr val="000000"/>
              </a:solidFill>
              <a:latin typeface="Pokemon Fire Red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HK" sz="6000" spc="-1" strike="noStrike">
                <a:solidFill>
                  <a:srgbClr val="595959"/>
                </a:solidFill>
                <a:latin typeface="Pokemon Fire Red"/>
              </a:rPr>
              <a:t>Glad to </a:t>
            </a:r>
            <a:r>
              <a:rPr b="1" lang="en-HK" sz="6000" spc="-1" strike="noStrike">
                <a:solidFill>
                  <a:srgbClr val="595959"/>
                </a:solidFill>
                <a:latin typeface="Pokemon Fire Red"/>
              </a:rPr>
              <a:t>meet </a:t>
            </a:r>
            <a:r>
              <a:rPr b="1" lang="en-HK" sz="6000" spc="-1" strike="noStrike">
                <a:solidFill>
                  <a:srgbClr val="595959"/>
                </a:solidFill>
                <a:latin typeface="Pokemon Fire Red"/>
              </a:rPr>
              <a:t>you!</a:t>
            </a:r>
            <a:endParaRPr b="0" lang="en-US" sz="60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9245880" y="4246200"/>
            <a:ext cx="1451160" cy="4069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4400" spc="-1" strike="noStrike">
                <a:solidFill>
                  <a:srgbClr val="ffffff"/>
                </a:solidFill>
                <a:latin typeface="Pokemon Fire Red"/>
              </a:rPr>
              <a:t>NEXT</a:t>
            </a: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1956960" y="5872320"/>
            <a:ext cx="5771520" cy="12366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Pre</a:t>
            </a: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sen</a:t>
            </a: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ter</a:t>
            </a: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7" name="Picture 11" descr="A rectangular frame with a white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043400" y="2322720"/>
            <a:ext cx="4884480" cy="104472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12" descr="A white rectangular frame with purple border&#10;&#10;Description automatically generated"/>
          <p:cNvPicPr/>
          <p:nvPr/>
        </p:nvPicPr>
        <p:blipFill>
          <a:blip r:embed="rId4"/>
          <a:stretch/>
        </p:blipFill>
        <p:spPr>
          <a:xfrm>
            <a:off x="7043400" y="3355920"/>
            <a:ext cx="4884480" cy="320508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251120" y="3559320"/>
            <a:ext cx="4462200" cy="279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Pokemon Fire Red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260480" y="232272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LOCATION</a:t>
            </a:r>
            <a:endParaRPr b="0" lang="en-US" sz="5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latin typeface="Pokemon Fire Red"/>
              </a:rPr>
              <a:t>Click to edit the outline text format</a:t>
            </a:r>
            <a:endParaRPr b="0" lang="en-US" sz="4400" spc="-1" strike="noStrike">
              <a:solidFill>
                <a:srgbClr val="000000"/>
              </a:solidFill>
              <a:latin typeface="Pokemon Fire Red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Pokemon Fire Red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Pokemon Fire Red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Pokemon Fire Red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Pokemon Fire Red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Pokemon Fire Red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Pokemon Fire Red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okemon Fire Red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Pokemon Fire Red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okemon Fire Red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Pokemon Fire Red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Pokemon Fire Red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0" descr="A video game screen with grass and a blue sky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2191760" cy="48067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6" descr="A blue and yellow rectangle&#10;&#10;Description automatically generated"/>
          <p:cNvPicPr/>
          <p:nvPr/>
        </p:nvPicPr>
        <p:blipFill>
          <a:blip r:embed="rId3"/>
          <a:stretch/>
        </p:blipFill>
        <p:spPr>
          <a:xfrm>
            <a:off x="0" y="4807080"/>
            <a:ext cx="10248480" cy="205056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8" descr="A rectangular frame with a white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5346720" y="4807080"/>
            <a:ext cx="6845040" cy="2050560"/>
          </a:xfrm>
          <a:prstGeom prst="rect">
            <a:avLst/>
          </a:prstGeom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5835240" y="5025960"/>
            <a:ext cx="3029760" cy="82368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Marine</a:t>
            </a:r>
            <a:endParaRPr b="0" lang="en-US" sz="5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448920" y="5186880"/>
            <a:ext cx="482148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8000"/>
          </a:bodyPr>
          <a:p>
            <a:pPr>
              <a:lnSpc>
                <a:spcPct val="80000"/>
              </a:lnSpc>
              <a:buNone/>
            </a:pPr>
            <a:r>
              <a:rPr b="0" lang="en-GB" sz="6600" spc="-1" strike="noStrike">
                <a:solidFill>
                  <a:srgbClr val="ffffff"/>
                </a:solidFill>
                <a:latin typeface="Pokemon Fire Red"/>
              </a:rPr>
              <a:t>Quiz question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835240" y="5707440"/>
            <a:ext cx="3029760" cy="82368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Bag</a:t>
            </a:r>
            <a:endParaRPr b="0" lang="en-US" sz="5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903160" y="5025960"/>
            <a:ext cx="3029760" cy="82368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Fight</a:t>
            </a:r>
            <a:endParaRPr b="0" lang="en-US" sz="5400" spc="-1" strike="noStrike">
              <a:solidFill>
                <a:srgbClr val="000000"/>
              </a:solidFill>
              <a:latin typeface="Pokemon Fire Red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8903160" y="5707440"/>
            <a:ext cx="3029760" cy="82368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595959"/>
                </a:solidFill>
                <a:latin typeface="Pokemon Fire Red"/>
              </a:rPr>
              <a:t>Run</a:t>
            </a:r>
            <a:endParaRPr b="0" lang="en-US" sz="5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gif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image" Target="../media/image24.png"/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gif"/><Relationship Id="rId10" Type="http://schemas.openxmlformats.org/officeDocument/2006/relationships/image" Target="../media/image32.gif"/><Relationship Id="rId11" Type="http://schemas.openxmlformats.org/officeDocument/2006/relationships/image" Target="../media/image33.gif"/><Relationship Id="rId12" Type="http://schemas.openxmlformats.org/officeDocument/2006/relationships/image" Target="../media/image34.png"/><Relationship Id="rId1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gif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gif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gif"/><Relationship Id="rId5" Type="http://schemas.openxmlformats.org/officeDocument/2006/relationships/image" Target="../media/image55.gif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gif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gif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gif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gif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gif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gif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gif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gif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gif"/><Relationship Id="rId3" Type="http://schemas.openxmlformats.org/officeDocument/2006/relationships/image" Target="../media/image97.gif"/><Relationship Id="rId4" Type="http://schemas.openxmlformats.org/officeDocument/2006/relationships/image" Target="../media/image98.gif"/><Relationship Id="rId5" Type="http://schemas.openxmlformats.org/officeDocument/2006/relationships/image" Target="../media/image99.gif"/><Relationship Id="rId6" Type="http://schemas.openxmlformats.org/officeDocument/2006/relationships/image" Target="../media/image100.gif"/><Relationship Id="rId7" Type="http://schemas.openxmlformats.org/officeDocument/2006/relationships/image" Target="../media/image101.gif"/><Relationship Id="rId8" Type="http://schemas.openxmlformats.org/officeDocument/2006/relationships/image" Target="../media/image102.gif"/><Relationship Id="rId9" Type="http://schemas.openxmlformats.org/officeDocument/2006/relationships/image" Target="../media/image103.gif"/><Relationship Id="rId10" Type="http://schemas.openxmlformats.org/officeDocument/2006/relationships/image" Target="../media/image104.gif"/><Relationship Id="rId11" Type="http://schemas.openxmlformats.org/officeDocument/2006/relationships/image" Target="../media/image105.gif"/><Relationship Id="rId12" Type="http://schemas.openxmlformats.org/officeDocument/2006/relationships/image" Target="../media/image106.gif"/><Relationship Id="rId13" Type="http://schemas.openxmlformats.org/officeDocument/2006/relationships/image" Target="../media/image107.png"/><Relationship Id="rId1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gif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gif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tif"/><Relationship Id="rId3" Type="http://schemas.openxmlformats.org/officeDocument/2006/relationships/image" Target="../media/image14.png"/><Relationship Id="rId4" Type="http://schemas.openxmlformats.org/officeDocument/2006/relationships/image" Target="../media/image15.tif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gi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gif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gif"/><Relationship Id="rId6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gif"/><Relationship Id="rId6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Free Digital Signage Templates: Pokémon Go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reflection algn="bl" dir="5400000" endPos="0" rotWithShape="0" sy="-100000"/>
          </a:effectLst>
        </p:spPr>
      </p:pic>
      <p:sp>
        <p:nvSpPr>
          <p:cNvPr id="206" name="TextBox 2"/>
          <p:cNvSpPr/>
          <p:nvPr/>
        </p:nvSpPr>
        <p:spPr>
          <a:xfrm>
            <a:off x="0" y="387000"/>
            <a:ext cx="121917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Machine learning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07" name="TextBox 4"/>
          <p:cNvSpPr/>
          <p:nvPr/>
        </p:nvSpPr>
        <p:spPr>
          <a:xfrm>
            <a:off x="0" y="5236200"/>
            <a:ext cx="12191760" cy="14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2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NCSR Democritus &amp; University of Piraeus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Ioannis Kasionis &amp; Nikolas Kavaklis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OCR A Extended"/>
                <a:ea typeface="Cascadia Code Light"/>
              </a:rPr>
              <a:t>Athens 2024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4800240" cy="1054800"/>
          </a:xfrm>
          <a:prstGeom prst="rect">
            <a:avLst/>
          </a:prstGeom>
          <a:ln w="0">
            <a:noFill/>
          </a:ln>
        </p:spPr>
      </p:pic>
      <p:sp>
        <p:nvSpPr>
          <p:cNvPr id="234" name="TextBox 5"/>
          <p:cNvSpPr/>
          <p:nvPr/>
        </p:nvSpPr>
        <p:spPr>
          <a:xfrm>
            <a:off x="4273200" y="314280"/>
            <a:ext cx="36572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5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0797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63024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18040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"/>
          <p:cNvSpPr/>
          <p:nvPr/>
        </p:nvSpPr>
        <p:spPr>
          <a:xfrm>
            <a:off x="2854800" y="1980720"/>
            <a:ext cx="90468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</a:rPr>
              <a:t>Fine-grained recognition of visually similar objects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TextBox 36"/>
          <p:cNvSpPr/>
          <p:nvPr/>
        </p:nvSpPr>
        <p:spPr>
          <a:xfrm>
            <a:off x="2854800" y="3361680"/>
            <a:ext cx="9046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</a:rPr>
              <a:t>Avoiding the complexity of neural networks; focus on classical Machine Learning algorithms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0" name="TextBox 37"/>
          <p:cNvSpPr/>
          <p:nvPr/>
        </p:nvSpPr>
        <p:spPr>
          <a:xfrm>
            <a:off x="2854800" y="4912200"/>
            <a:ext cx="9046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OCR A Extended"/>
              </a:rPr>
              <a:t>Run on modest hardware (laptop) while still achieving reasonable performance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1" name="Picture 38" descr="A pixel art of a green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2615400" y="898920"/>
            <a:ext cx="901800" cy="9018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251120" y="241056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Development of the system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  <p:pic>
        <p:nvPicPr>
          <p:cNvPr id="244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1658880" y="4309920"/>
            <a:ext cx="576000" cy="76788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Placeholder 5" descr="A video game screen with trees and a hous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2200" cy="2793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Classification of Pokémon species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  <p:pic>
        <p:nvPicPr>
          <p:cNvPr id="248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1658880" y="5433480"/>
            <a:ext cx="576000" cy="767880"/>
          </a:xfrm>
          <a:prstGeom prst="rect">
            <a:avLst/>
          </a:prstGeom>
          <a:ln w="0">
            <a:noFill/>
          </a:ln>
        </p:spPr>
      </p:pic>
      <p:grpSp>
        <p:nvGrpSpPr>
          <p:cNvPr id="249" name="Group 28"/>
          <p:cNvGrpSpPr/>
          <p:nvPr/>
        </p:nvGrpSpPr>
        <p:grpSpPr>
          <a:xfrm>
            <a:off x="7241040" y="3596040"/>
            <a:ext cx="4471920" cy="2760480"/>
            <a:chOff x="7241040" y="3596040"/>
            <a:chExt cx="4471920" cy="2760480"/>
          </a:xfrm>
        </p:grpSpPr>
        <p:pic>
          <p:nvPicPr>
            <p:cNvPr id="250" name="Picture 29" descr="A video game screen shot of a game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7241040" y="3596040"/>
              <a:ext cx="4471920" cy="2760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Picture 30" descr="A pixel art of a bug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7840440" y="419184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Picture 31" descr="A pixelated cartoon of a yellow animal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7845840" y="469152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Picture 32" descr="A pixel art of a frog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10680480" y="384984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4" name="Picture 33" descr="A pixelated cartoon of a turtle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9491400" y="498240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5" name="Picture 34" descr="A pixel art of a cartoon animal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9698400" y="450792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Picture 35" descr="A pixelated cartoon of a cow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9450000" y="450792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Picture 36" descr="A pixelated green creature with red shoes and legs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8750520" y="378432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Picture 37" descr="A pixel art of a flower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10927800" y="4599360"/>
              <a:ext cx="395640" cy="31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TextBox 38"/>
            <p:cNvSpPr/>
            <p:nvPr/>
          </p:nvSpPr>
          <p:spPr>
            <a:xfrm>
              <a:off x="7992000" y="4933080"/>
              <a:ext cx="67320" cy="20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0" name="Picture 39" descr="A pixel art of a blue dragon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9560880" y="3720240"/>
              <a:ext cx="395640" cy="3157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1" name="Picture Placeholder 2" descr=""/>
          <p:cNvPicPr/>
          <p:nvPr/>
        </p:nvPicPr>
        <p:blipFill>
          <a:blip r:embed="rId12"/>
          <a:srcRect l="-213297" t="-156603" r="-213297" b="-156603"/>
          <a:stretch/>
        </p:blipFill>
        <p:spPr>
          <a:xfrm>
            <a:off x="7251120" y="3559320"/>
            <a:ext cx="4462200" cy="2793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Pokemon Fire Red"/>
              </a:rPr>
              <a:t>Data augmentation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  <p:pic>
        <p:nvPicPr>
          <p:cNvPr id="264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3090960" y="5433480"/>
            <a:ext cx="576000" cy="76788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Placeholder 5" descr="A screenshot of a video gam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2200" cy="2793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Pokemon Fire Red"/>
              </a:rPr>
              <a:t>Feature extraction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  <p:pic>
        <p:nvPicPr>
          <p:cNvPr id="268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4534200" y="4695480"/>
            <a:ext cx="576000" cy="76788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Placeholder 6" descr="A screenshot of a video game&#10;&#10;Description automatically generated"/>
          <p:cNvPicPr/>
          <p:nvPr/>
        </p:nvPicPr>
        <p:blipFill>
          <a:blip r:embed="rId2"/>
          <a:srcRect l="118" t="0" r="118" b="0"/>
          <a:stretch/>
        </p:blipFill>
        <p:spPr>
          <a:xfrm>
            <a:off x="7251120" y="3559320"/>
            <a:ext cx="4462200" cy="2793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178520" cy="886320"/>
          </a:xfrm>
          <a:prstGeom prst="rect">
            <a:avLst/>
          </a:pr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468000" rIns="90000" tIns="45000" bIns="72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ffffff"/>
                </a:solidFill>
                <a:latin typeface="Pokemon Fire Red"/>
              </a:rPr>
              <a:t>BIOME MAP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7260480" y="2410560"/>
            <a:ext cx="4452480" cy="89100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Pokemon Fire Red"/>
              </a:rPr>
              <a:t>Hyperparameter tuning 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  <p:pic>
        <p:nvPicPr>
          <p:cNvPr id="272" name="Picture 22" descr="A pixelated video game character&#10;&#10;Description automatically generated"/>
          <p:cNvPicPr/>
          <p:nvPr/>
        </p:nvPicPr>
        <p:blipFill>
          <a:blip r:embed="rId1"/>
          <a:stretch/>
        </p:blipFill>
        <p:spPr>
          <a:xfrm>
            <a:off x="5228280" y="2561400"/>
            <a:ext cx="576000" cy="76788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Placeholder 5" descr="A video game screen with rocks and plants&#10;&#10;Description automatically generated"/>
          <p:cNvPicPr/>
          <p:nvPr/>
        </p:nvPicPr>
        <p:blipFill>
          <a:blip r:embed="rId2"/>
          <a:srcRect l="13078" t="0" r="13078" b="0"/>
          <a:stretch/>
        </p:blipFill>
        <p:spPr>
          <a:xfrm>
            <a:off x="7251120" y="3559320"/>
            <a:ext cx="4462200" cy="27936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5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4800240" cy="10548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5"/>
          <p:cNvSpPr/>
          <p:nvPr/>
        </p:nvSpPr>
        <p:spPr>
          <a:xfrm>
            <a:off x="3987360" y="314280"/>
            <a:ext cx="4228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Dataset 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7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46780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2792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280" name="TextBox 6"/>
          <p:cNvSpPr/>
          <p:nvPr/>
        </p:nvSpPr>
        <p:spPr>
          <a:xfrm>
            <a:off x="2989440" y="2229840"/>
            <a:ext cx="904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00000"/>
                </a:solidFill>
                <a:latin typeface="OCR A Extended"/>
              </a:rPr>
              <a:t>Pokémon Dataset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Organized into folders by species (e.g.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Charmander, Bulbasaur)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1" name="TextBox 36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No-</a:t>
            </a:r>
            <a:r>
              <a:rPr b="1" lang="en-US" sz="2000" spc="-1" strike="noStrike">
                <a:solidFill>
                  <a:srgbClr val="c00000"/>
                </a:solidFill>
                <a:latin typeface="OCR A Extended"/>
              </a:rPr>
              <a:t>Pokémon</a:t>
            </a: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 Dataset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Contains images without any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TextBox 37"/>
          <p:cNvSpPr/>
          <p:nvPr/>
        </p:nvSpPr>
        <p:spPr>
          <a:xfrm>
            <a:off x="2989440" y="5144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Varying image qualities and bit-depths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3" name="Picture 14" descr="A cartoon of a sea animal&#10;&#10;Description automatically generated"/>
          <p:cNvPicPr/>
          <p:nvPr/>
        </p:nvPicPr>
        <p:blipFill>
          <a:blip r:embed="rId5"/>
          <a:stretch/>
        </p:blipFill>
        <p:spPr>
          <a:xfrm>
            <a:off x="8401320" y="343440"/>
            <a:ext cx="1581480" cy="15814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5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20200" cy="1054800"/>
          </a:xfrm>
          <a:prstGeom prst="rect">
            <a:avLst/>
          </a:prstGeom>
          <a:ln w="0">
            <a:noFill/>
          </a:ln>
        </p:spPr>
      </p:pic>
      <p:sp>
        <p:nvSpPr>
          <p:cNvPr id="286" name="TextBox 5"/>
          <p:cNvSpPr/>
          <p:nvPr/>
        </p:nvSpPr>
        <p:spPr>
          <a:xfrm>
            <a:off x="3894840" y="314280"/>
            <a:ext cx="4633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Data </a:t>
            </a:r>
            <a:r>
              <a:rPr b="1" lang="en-US" sz="3100" spc="-1" strike="noStrike">
                <a:solidFill>
                  <a:srgbClr val="000000"/>
                </a:solidFill>
                <a:latin typeface="OCR A Extended"/>
              </a:rPr>
              <a:t>Preprocessing</a:t>
            </a:r>
            <a:endParaRPr b="0" lang="en-US" sz="3100" spc="-1" strike="noStrike">
              <a:latin typeface="Arial"/>
            </a:endParaRPr>
          </a:p>
        </p:txBody>
      </p:sp>
      <p:pic>
        <p:nvPicPr>
          <p:cNvPr id="287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290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Standardize image sizes (e.g. resized to 128×128)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1" name="TextBox 34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Normalize bit-depth (convert to 8-bit RGB)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2" name="TextBox 35"/>
          <p:cNvSpPr/>
          <p:nvPr/>
        </p:nvSpPr>
        <p:spPr>
          <a:xfrm>
            <a:off x="2989440" y="51876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Consistent processing for both training and inference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3" name="Picture 36" descr="A purple and yellow cartoon character&#10;&#10;Description automatically generated"/>
          <p:cNvPicPr/>
          <p:nvPr/>
        </p:nvPicPr>
        <p:blipFill>
          <a:blip r:embed="rId5"/>
          <a:stretch/>
        </p:blipFill>
        <p:spPr>
          <a:xfrm>
            <a:off x="8722080" y="577080"/>
            <a:ext cx="1246680" cy="12466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5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20200" cy="1054800"/>
          </a:xfrm>
          <a:prstGeom prst="rect">
            <a:avLst/>
          </a:prstGeom>
          <a:ln w="0">
            <a:noFill/>
          </a:ln>
        </p:spPr>
      </p:pic>
      <p:sp>
        <p:nvSpPr>
          <p:cNvPr id="296" name="TextBox 5"/>
          <p:cNvSpPr/>
          <p:nvPr/>
        </p:nvSpPr>
        <p:spPr>
          <a:xfrm>
            <a:off x="3894840" y="314280"/>
            <a:ext cx="4633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Data augmentation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7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576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0320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299" name="TextBox 33"/>
          <p:cNvSpPr/>
          <p:nvPr/>
        </p:nvSpPr>
        <p:spPr>
          <a:xfrm>
            <a:off x="2989440" y="2171880"/>
            <a:ext cx="90468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Augmentation techniques used: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Horizontal flipping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Random rotation (up to 30°)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Random brightness/contrast adjustments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Gaussian noise injection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TextBox 35"/>
          <p:cNvSpPr/>
          <p:nvPr/>
        </p:nvSpPr>
        <p:spPr>
          <a:xfrm>
            <a:off x="2989440" y="4794480"/>
            <a:ext cx="904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Implemented via Albumentations; both original and augmented images are used for training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1" name="Picture 17" descr="A cartoon bear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336520" y="720000"/>
            <a:ext cx="1865880" cy="186588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18" descr="A cartoon bear with a circle on its back&#10;&#10;Description automatically generated"/>
          <p:cNvPicPr/>
          <p:nvPr/>
        </p:nvPicPr>
        <p:blipFill>
          <a:blip r:embed="rId5"/>
          <a:stretch/>
        </p:blipFill>
        <p:spPr>
          <a:xfrm>
            <a:off x="8965080" y="120960"/>
            <a:ext cx="1917720" cy="19177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4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01520" y="79200"/>
            <a:ext cx="5020200" cy="1054800"/>
          </a:xfrm>
          <a:prstGeom prst="rect">
            <a:avLst/>
          </a:prstGeom>
          <a:ln w="0">
            <a:noFill/>
          </a:ln>
        </p:spPr>
      </p:pic>
      <p:sp>
        <p:nvSpPr>
          <p:cNvPr id="305" name="TextBox 5"/>
          <p:cNvSpPr/>
          <p:nvPr/>
        </p:nvSpPr>
        <p:spPr>
          <a:xfrm>
            <a:off x="3894840" y="314280"/>
            <a:ext cx="4633200" cy="5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100" spc="-1" strike="noStrike">
                <a:solidFill>
                  <a:srgbClr val="000000"/>
                </a:solidFill>
                <a:latin typeface="OCR A Extended"/>
              </a:rPr>
              <a:t>Feature Extraction</a:t>
            </a:r>
            <a:endParaRPr b="0" lang="en-US" sz="3100" spc="-1" strike="noStrike">
              <a:latin typeface="Arial"/>
            </a:endParaRPr>
          </a:p>
        </p:txBody>
      </p:sp>
      <p:pic>
        <p:nvPicPr>
          <p:cNvPr id="306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576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07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0320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33"/>
          <p:cNvSpPr/>
          <p:nvPr/>
        </p:nvSpPr>
        <p:spPr>
          <a:xfrm>
            <a:off x="2989440" y="2171880"/>
            <a:ext cx="904680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Features used: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HOG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Captures gradient and shape information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LBP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Captures texture features in LAB color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Color Histograms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In HSV and LAB spaces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TextBox 35"/>
          <p:cNvSpPr/>
          <p:nvPr/>
        </p:nvSpPr>
        <p:spPr>
          <a:xfrm>
            <a:off x="2989440" y="4794480"/>
            <a:ext cx="92023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Originally included SIFT features (for local descriptors), but these were disabled to reduce training time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0" name="Picture 10" descr="A pixel art of a bug&#10;&#10;Description automatically generated"/>
          <p:cNvPicPr/>
          <p:nvPr/>
        </p:nvPicPr>
        <p:blipFill>
          <a:blip r:embed="rId4"/>
          <a:stretch/>
        </p:blipFill>
        <p:spPr>
          <a:xfrm>
            <a:off x="8915400" y="60660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6" descr="Pokemon Emerald Intro Wallpaper : r/pokemon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reflection algn="bl" dir="5400000" dist="50800" endPos="65000" rotWithShape="0" sy="-100000"/>
          </a:effectLst>
        </p:spPr>
      </p:pic>
      <p:sp>
        <p:nvSpPr>
          <p:cNvPr id="209" name="TextBox 10"/>
          <p:cNvSpPr/>
          <p:nvPr/>
        </p:nvSpPr>
        <p:spPr>
          <a:xfrm>
            <a:off x="0" y="465840"/>
            <a:ext cx="121917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7200" spc="-1" strike="noStrike">
                <a:solidFill>
                  <a:srgbClr val="fadc26"/>
                </a:solidFill>
                <a:latin typeface="Berlin Sans FB"/>
                <a:ea typeface="Cascadia Code Light"/>
              </a:rPr>
              <a:t>Who</a:t>
            </a:r>
            <a:r>
              <a:rPr b="1" lang="en-US" sz="7200" spc="-1" strike="noStrike">
                <a:solidFill>
                  <a:srgbClr val="ffca21"/>
                </a:solidFill>
                <a:latin typeface="Berlin Sans FB"/>
                <a:ea typeface="Cascadia Code Light"/>
              </a:rPr>
              <a:t> is that…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10" name="TextBox 11"/>
          <p:cNvSpPr/>
          <p:nvPr/>
        </p:nvSpPr>
        <p:spPr>
          <a:xfrm>
            <a:off x="0" y="5751000"/>
            <a:ext cx="121917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200000"/>
              </a:lnSpc>
              <a:buNone/>
            </a:pPr>
            <a:r>
              <a:rPr b="1" lang="en-US" sz="1600" spc="-1" strike="noStrike">
                <a:solidFill>
                  <a:srgbClr val="ffd966"/>
                </a:solidFill>
                <a:latin typeface="Berlin Sans FB"/>
                <a:ea typeface="Cascadia Code Light"/>
              </a:rPr>
              <a:t>NCSR Democritus &amp; University of Piraeus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</a:pPr>
            <a:r>
              <a:rPr b="1" lang="en-US" sz="1600" spc="-1" strike="noStrike">
                <a:solidFill>
                  <a:srgbClr val="ffd966"/>
                </a:solidFill>
                <a:latin typeface="Berlin Sans FB"/>
                <a:ea typeface="Cascadia Code Light"/>
              </a:rPr>
              <a:t>Athens 2024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1" name="Picture 2" descr="Pokémon - Wikipedia"/>
          <p:cNvPicPr/>
          <p:nvPr/>
        </p:nvPicPr>
        <p:blipFill>
          <a:blip r:embed="rId2"/>
          <a:stretch/>
        </p:blipFill>
        <p:spPr>
          <a:xfrm>
            <a:off x="2653560" y="2163960"/>
            <a:ext cx="6884280" cy="25297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1"/>
          <p:cNvSpPr/>
          <p:nvPr/>
        </p:nvSpPr>
        <p:spPr>
          <a:xfrm rot="1129800">
            <a:off x="8927640" y="2884680"/>
            <a:ext cx="1728360" cy="42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800" spc="-1" strike="noStrike">
                <a:solidFill>
                  <a:srgbClr val="ffd966"/>
                </a:solidFill>
                <a:latin typeface="Berlin Sans FB"/>
              </a:rPr>
              <a:t>?!</a:t>
            </a:r>
            <a:endParaRPr b="0" lang="en-US" sz="1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3"/>
          <p:cNvSpPr/>
          <p:nvPr/>
        </p:nvSpPr>
        <p:spPr>
          <a:xfrm>
            <a:off x="2220840" y="31428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798360" y="79200"/>
            <a:ext cx="4826520" cy="10548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5"/>
          <p:cNvSpPr/>
          <p:nvPr/>
        </p:nvSpPr>
        <p:spPr>
          <a:xfrm>
            <a:off x="3894840" y="314280"/>
            <a:ext cx="4633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HOG Features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25108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1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202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03172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17" name="TextBox 33"/>
          <p:cNvSpPr/>
          <p:nvPr/>
        </p:nvSpPr>
        <p:spPr>
          <a:xfrm>
            <a:off x="2989440" y="21672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Computes gradients in localized regions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8" name="TextBox 34"/>
          <p:cNvSpPr/>
          <p:nvPr/>
        </p:nvSpPr>
        <p:spPr>
          <a:xfrm>
            <a:off x="2989440" y="3119400"/>
            <a:ext cx="90468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Parameters: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Orientations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9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Pixels per cell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8×8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Cells per block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2×2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9" name="TextBox 35"/>
          <p:cNvSpPr/>
          <p:nvPr/>
        </p:nvSpPr>
        <p:spPr>
          <a:xfrm>
            <a:off x="2989440" y="49478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Provides shape and edge information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0" name="Picture 11" descr="A pixelated cartoon of a cat&#10;&#10;Description automatically generated"/>
          <p:cNvPicPr/>
          <p:nvPr/>
        </p:nvPicPr>
        <p:blipFill>
          <a:blip r:embed="rId5"/>
          <a:stretch/>
        </p:blipFill>
        <p:spPr>
          <a:xfrm>
            <a:off x="8722080" y="60660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455280" y="79200"/>
            <a:ext cx="6198120" cy="1054800"/>
          </a:xfrm>
          <a:prstGeom prst="rect">
            <a:avLst/>
          </a:prstGeom>
          <a:ln w="0">
            <a:noFill/>
          </a:ln>
        </p:spPr>
      </p:pic>
      <p:sp>
        <p:nvSpPr>
          <p:cNvPr id="323" name="TextBox 5"/>
          <p:cNvSpPr/>
          <p:nvPr/>
        </p:nvSpPr>
        <p:spPr>
          <a:xfrm>
            <a:off x="3701520" y="314280"/>
            <a:ext cx="57060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LBP &amp; Color Histograms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2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94064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27" name="TextBox 33"/>
          <p:cNvSpPr/>
          <p:nvPr/>
        </p:nvSpPr>
        <p:spPr>
          <a:xfrm>
            <a:off x="2989440" y="2148120"/>
            <a:ext cx="90468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LBP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Computes local binary patterns for texture.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*Applied in LAB 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8" name="TextBox 34"/>
          <p:cNvSpPr/>
          <p:nvPr/>
        </p:nvSpPr>
        <p:spPr>
          <a:xfrm>
            <a:off x="2989440" y="35683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Color Histograms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Capture color distribution in HSV and LAB spaces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9" name="TextBox 35"/>
          <p:cNvSpPr/>
          <p:nvPr/>
        </p:nvSpPr>
        <p:spPr>
          <a:xfrm>
            <a:off x="2989440" y="48571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Combined features form a robust representation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0" name="Picture 11" descr="A pixelated green creature with red shoes and legs&#10;&#10;Description automatically generated"/>
          <p:cNvPicPr/>
          <p:nvPr/>
        </p:nvPicPr>
        <p:blipFill>
          <a:blip r:embed="rId5"/>
          <a:stretch/>
        </p:blipFill>
        <p:spPr>
          <a:xfrm>
            <a:off x="9654120" y="50292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455280" y="79200"/>
            <a:ext cx="6198120" cy="1311120"/>
          </a:xfrm>
          <a:prstGeom prst="rect">
            <a:avLst/>
          </a:prstGeom>
          <a:ln w="0">
            <a:noFill/>
          </a:ln>
        </p:spPr>
      </p:pic>
      <p:sp>
        <p:nvSpPr>
          <p:cNvPr id="333" name="TextBox 5"/>
          <p:cNvSpPr/>
          <p:nvPr/>
        </p:nvSpPr>
        <p:spPr>
          <a:xfrm>
            <a:off x="3701520" y="257760"/>
            <a:ext cx="5706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Dimensionality Reduction (PCA)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Optional PCA step to reduce feature dimensionality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8" name="TextBox 34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Helps speed up training and inference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TextBox 35"/>
          <p:cNvSpPr/>
          <p:nvPr/>
        </p:nvSpPr>
        <p:spPr>
          <a:xfrm>
            <a:off x="2989440" y="51876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Retains 95% of variance (dummy value; can be tuned)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0" name="Picture 13" descr="A pixel art of an owl&#10;&#10;Description automatically generated"/>
          <p:cNvPicPr/>
          <p:nvPr/>
        </p:nvPicPr>
        <p:blipFill>
          <a:blip r:embed="rId5"/>
          <a:stretch/>
        </p:blipFill>
        <p:spPr>
          <a:xfrm>
            <a:off x="9548280" y="75744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5802480" cy="1140480"/>
          </a:xfrm>
          <a:prstGeom prst="rect">
            <a:avLst/>
          </a:prstGeom>
          <a:ln w="0">
            <a:noFill/>
          </a:ln>
        </p:spPr>
      </p:pic>
      <p:sp>
        <p:nvSpPr>
          <p:cNvPr id="343" name="TextBox 5"/>
          <p:cNvSpPr/>
          <p:nvPr/>
        </p:nvSpPr>
        <p:spPr>
          <a:xfrm>
            <a:off x="3653280" y="457920"/>
            <a:ext cx="5706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Image Segmentation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47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Uses a recursive tiling strategy to segment images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TextBox 34"/>
          <p:cNvSpPr/>
          <p:nvPr/>
        </p:nvSpPr>
        <p:spPr>
          <a:xfrm>
            <a:off x="2989440" y="35683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Splits images into candidate regions that might contain a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TextBox 35"/>
          <p:cNvSpPr/>
          <p:nvPr/>
        </p:nvSpPr>
        <p:spPr>
          <a:xfrm>
            <a:off x="2989440" y="5033520"/>
            <a:ext cx="904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Ensures that small regions and background are handled appropriately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0" name="Picture 11" descr="A pixel art of a reindeer&#10;&#10;Description automatically generated"/>
          <p:cNvPicPr/>
          <p:nvPr/>
        </p:nvPicPr>
        <p:blipFill>
          <a:blip r:embed="rId5"/>
          <a:stretch/>
        </p:blipFill>
        <p:spPr>
          <a:xfrm>
            <a:off x="9359280" y="705600"/>
            <a:ext cx="1269720" cy="12697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084000" cy="1391760"/>
          </a:xfrm>
          <a:prstGeom prst="rect">
            <a:avLst/>
          </a:prstGeom>
          <a:ln w="0">
            <a:noFill/>
          </a:ln>
        </p:spPr>
      </p:pic>
      <p:sp>
        <p:nvSpPr>
          <p:cNvPr id="353" name="TextBox 5"/>
          <p:cNvSpPr/>
          <p:nvPr/>
        </p:nvSpPr>
        <p:spPr>
          <a:xfrm>
            <a:off x="3794040" y="386280"/>
            <a:ext cx="5706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Binary Classification Pipeline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57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Determines whether an image contains any Pokémon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8" name="TextBox 34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Uses engineered features and scaling (with optional PCA)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9" name="TextBox 35"/>
          <p:cNvSpPr/>
          <p:nvPr/>
        </p:nvSpPr>
        <p:spPr>
          <a:xfrm>
            <a:off x="2989440" y="51876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Hyperparameter tuning is performed (dummy scores later)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0" name="Picture 12" descr="A pixel art of a green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9689040" y="96552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840" cy="1391760"/>
          </a:xfrm>
          <a:prstGeom prst="rect">
            <a:avLst/>
          </a:prstGeom>
          <a:ln w="0">
            <a:noFill/>
          </a:ln>
        </p:spPr>
      </p:pic>
      <p:sp>
        <p:nvSpPr>
          <p:cNvPr id="363" name="TextBox 5"/>
          <p:cNvSpPr/>
          <p:nvPr/>
        </p:nvSpPr>
        <p:spPr>
          <a:xfrm>
            <a:off x="3989520" y="392040"/>
            <a:ext cx="57895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Multi-class Classification Pipeline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6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Classifies the specific Pokémon species if detected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8" name="TextBox 34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Uses the same feature extraction and scaling pipeline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TextBox 35"/>
          <p:cNvSpPr/>
          <p:nvPr/>
        </p:nvSpPr>
        <p:spPr>
          <a:xfrm>
            <a:off x="2989440" y="50335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Multiple models (e.g. Random Forest, SVM, XGBoost) are evaluated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Picture 11" descr="A green dragon with red wings&#10;&#10;Description automatically generated"/>
          <p:cNvPicPr/>
          <p:nvPr/>
        </p:nvPicPr>
        <p:blipFill>
          <a:blip r:embed="rId5"/>
          <a:stretch/>
        </p:blipFill>
        <p:spPr>
          <a:xfrm>
            <a:off x="2161080" y="558720"/>
            <a:ext cx="1656360" cy="16563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840" cy="1391760"/>
          </a:xfrm>
          <a:prstGeom prst="rect">
            <a:avLst/>
          </a:prstGeom>
          <a:ln w="0">
            <a:noFill/>
          </a:ln>
        </p:spPr>
      </p:pic>
      <p:sp>
        <p:nvSpPr>
          <p:cNvPr id="373" name="TextBox 5"/>
          <p:cNvSpPr/>
          <p:nvPr/>
        </p:nvSpPr>
        <p:spPr>
          <a:xfrm>
            <a:off x="3989520" y="392040"/>
            <a:ext cx="57895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Hyperparameter Tuning Process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7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0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7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52714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377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GridSearchCV is used for tuning classifier parameters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8" name="TextBox 34"/>
          <p:cNvSpPr/>
          <p:nvPr/>
        </p:nvSpPr>
        <p:spPr>
          <a:xfrm>
            <a:off x="2989440" y="3722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Cross-validation (3-fold) ensures robust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9" name="TextBox 35"/>
          <p:cNvSpPr/>
          <p:nvPr/>
        </p:nvSpPr>
        <p:spPr>
          <a:xfrm>
            <a:off x="2989440" y="50335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Separate grids are defined for binary and multi-class classifiers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80" name="Picture 13" descr="A pixel art of a bird&#10;&#10;Description automatically generated"/>
          <p:cNvPicPr/>
          <p:nvPr/>
        </p:nvPicPr>
        <p:blipFill>
          <a:blip r:embed="rId5"/>
          <a:stretch/>
        </p:blipFill>
        <p:spPr>
          <a:xfrm>
            <a:off x="10163880" y="1057680"/>
            <a:ext cx="966960" cy="9669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39"/>
          <p:cNvGrpSpPr/>
          <p:nvPr/>
        </p:nvGrpSpPr>
        <p:grpSpPr>
          <a:xfrm>
            <a:off x="0" y="-1289160"/>
            <a:ext cx="12191760" cy="9435600"/>
            <a:chOff x="0" y="-1289160"/>
            <a:chExt cx="12191760" cy="9435600"/>
          </a:xfrm>
        </p:grpSpPr>
        <p:pic>
          <p:nvPicPr>
            <p:cNvPr id="382" name="Picture 2" descr="A video game screen with trees and grass&#10;&#10;Description automatically generated"/>
            <p:cNvPicPr/>
            <p:nvPr/>
          </p:nvPicPr>
          <p:blipFill>
            <a:blip r:embed="rId1"/>
            <a:stretch/>
          </p:blipFill>
          <p:spPr>
            <a:xfrm>
              <a:off x="0" y="-1289160"/>
              <a:ext cx="12191760" cy="943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3" name="Picture 7" descr="A purple and yellow cartoon character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6638040" y="-82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4" name="Picture 9" descr="A pixel art of an owl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1352880" y="23490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5" name="Picture 11" descr="A pixelated cartoon of a monster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5128200" y="49986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6" name="Picture 13" descr="A pixelated image of a goat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1845720" y="24840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7" name="Picture 15" descr="A pixelated cartoon of a cat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4640760" y="22212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8" name="Picture 17" descr="A pixel art of a robot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7178040" y="22212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9" name="Picture 19" descr="A pixelated animal with a black background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2406240" y="477576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0" name="Picture 21" descr="A pixel art of a robot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9145080" y="24274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1" name="Picture 23" descr="A pixel art of a bird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9112320" y="527292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2" name="Picture 25" descr="A pixel art of a green dragon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9484200" y="4906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3" name="Picture 27" descr="A pixel art of a yellow monster&#10;&#10;Description automatically generated"/>
            <p:cNvPicPr/>
            <p:nvPr/>
          </p:nvPicPr>
          <p:blipFill>
            <a:blip r:embed="rId12"/>
            <a:stretch/>
          </p:blipFill>
          <p:spPr>
            <a:xfrm>
              <a:off x="5763600" y="335772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4" name="TextBox 31"/>
            <p:cNvSpPr/>
            <p:nvPr/>
          </p:nvSpPr>
          <p:spPr>
            <a:xfrm>
              <a:off x="2815560" y="568188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TextBox 36"/>
            <p:cNvSpPr/>
            <p:nvPr/>
          </p:nvSpPr>
          <p:spPr>
            <a:xfrm>
              <a:off x="9119880" y="6108480"/>
              <a:ext cx="108216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6" name="Picture 6" descr="Pokemon Yellow Part #34 - Speed Run Strats - 151 Speed Run - Part 1"/>
          <p:cNvPicPr/>
          <p:nvPr/>
        </p:nvPicPr>
        <p:blipFill>
          <a:blip r:embed="rId13"/>
          <a:srcRect l="0" t="28219" r="0" b="0"/>
          <a:stretch/>
        </p:blipFill>
        <p:spPr>
          <a:xfrm>
            <a:off x="3178800" y="8344080"/>
            <a:ext cx="6305040" cy="4073400"/>
          </a:xfrm>
          <a:prstGeom prst="rect">
            <a:avLst/>
          </a:prstGeom>
          <a:ln cap="sq" w="889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616 L 0 0 E">
                                      <p:cBhvr>
                                        <p:cTn id="53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8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007 2.59259E-006 L -0.00976 -1.05232 E">
                                      <p:cBhvr>
                                        <p:cTn id="60" dur="2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31660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361440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00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33196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01" name="TextBox 33"/>
          <p:cNvSpPr/>
          <p:nvPr/>
        </p:nvSpPr>
        <p:spPr>
          <a:xfrm>
            <a:off x="2989440" y="22327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Model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Random Forest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TextBox 34"/>
          <p:cNvSpPr/>
          <p:nvPr/>
        </p:nvSpPr>
        <p:spPr>
          <a:xfrm>
            <a:off x="2971800" y="3328920"/>
            <a:ext cx="90468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Best Parameters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n estimators = 500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max depth = 20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max features = sqrt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min samples leaf = 2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Min samples split =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3" name="TextBox 35"/>
          <p:cNvSpPr/>
          <p:nvPr/>
        </p:nvSpPr>
        <p:spPr>
          <a:xfrm>
            <a:off x="2989440" y="524808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Validation Accuracy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75%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4" name="Picture 12" descr="Editing Pokemon Text Box - Free online pixel art drawing tool - Pixilart"/>
          <p:cNvPicPr/>
          <p:nvPr/>
        </p:nvPicPr>
        <p:blipFill>
          <a:blip r:embed="rId4"/>
          <a:srcRect l="0" t="49685" r="0" b="0"/>
          <a:stretch/>
        </p:blipFill>
        <p:spPr>
          <a:xfrm>
            <a:off x="3697560" y="131400"/>
            <a:ext cx="4989240" cy="1054800"/>
          </a:xfrm>
          <a:prstGeom prst="rect">
            <a:avLst/>
          </a:prstGeom>
          <a:ln w="0">
            <a:noFill/>
          </a:ln>
        </p:spPr>
      </p:pic>
      <p:sp>
        <p:nvSpPr>
          <p:cNvPr id="405" name="TextBox 12"/>
          <p:cNvSpPr/>
          <p:nvPr/>
        </p:nvSpPr>
        <p:spPr>
          <a:xfrm>
            <a:off x="3886920" y="343440"/>
            <a:ext cx="4421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Binary Classifier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6" name="Picture 14" descr="A pixelated cartoon of a dog&#10;&#10;Description automatically generated"/>
          <p:cNvPicPr/>
          <p:nvPr/>
        </p:nvPicPr>
        <p:blipFill>
          <a:blip r:embed="rId5"/>
          <a:stretch/>
        </p:blipFill>
        <p:spPr>
          <a:xfrm>
            <a:off x="8763120" y="640080"/>
            <a:ext cx="1327680" cy="132768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3"/>
          <p:cNvSpPr/>
          <p:nvPr/>
        </p:nvSpPr>
        <p:spPr>
          <a:xfrm>
            <a:off x="207180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8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3875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339336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548316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11" name="TextBox 33"/>
          <p:cNvSpPr/>
          <p:nvPr/>
        </p:nvSpPr>
        <p:spPr>
          <a:xfrm>
            <a:off x="2989440" y="23040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Model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Random Forest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TextBox 34"/>
          <p:cNvSpPr/>
          <p:nvPr/>
        </p:nvSpPr>
        <p:spPr>
          <a:xfrm>
            <a:off x="2989440" y="3287160"/>
            <a:ext cx="90468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Best Parameters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n estimators = 500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max depth = 20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max features = sqrt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min samples leaf = 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Min samples split =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3" name="TextBox 35"/>
          <p:cNvSpPr/>
          <p:nvPr/>
        </p:nvSpPr>
        <p:spPr>
          <a:xfrm>
            <a:off x="2989440" y="539928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Validation Accuracy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 75%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4" name="Picture 12" descr="Editing Pokemon Text Box - Free online pixel art drawing tool - Pixilart"/>
          <p:cNvPicPr/>
          <p:nvPr/>
        </p:nvPicPr>
        <p:blipFill>
          <a:blip r:embed="rId4"/>
          <a:srcRect l="0" t="49685" r="0" b="0"/>
          <a:stretch/>
        </p:blipFill>
        <p:spPr>
          <a:xfrm>
            <a:off x="3697560" y="131400"/>
            <a:ext cx="4989240" cy="1287720"/>
          </a:xfrm>
          <a:prstGeom prst="rect">
            <a:avLst/>
          </a:prstGeom>
          <a:ln w="0">
            <a:noFill/>
          </a:ln>
        </p:spPr>
      </p:pic>
      <p:sp>
        <p:nvSpPr>
          <p:cNvPr id="415" name="TextBox 12"/>
          <p:cNvSpPr/>
          <p:nvPr/>
        </p:nvSpPr>
        <p:spPr>
          <a:xfrm>
            <a:off x="4177800" y="235080"/>
            <a:ext cx="40291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Multi-class Classifier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6" name="Picture 13" descr="A pixel art of a cartoon animal&#10;&#10;Description automatically generated"/>
          <p:cNvPicPr/>
          <p:nvPr/>
        </p:nvPicPr>
        <p:blipFill>
          <a:blip r:embed="rId5"/>
          <a:stretch/>
        </p:blipFill>
        <p:spPr>
          <a:xfrm>
            <a:off x="8586000" y="663120"/>
            <a:ext cx="1297800" cy="12978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2"/>
          <p:cNvGrpSpPr/>
          <p:nvPr/>
        </p:nvGrpSpPr>
        <p:grpSpPr>
          <a:xfrm>
            <a:off x="2507400" y="2353680"/>
            <a:ext cx="4480560" cy="1545120"/>
            <a:chOff x="2507400" y="2353680"/>
            <a:chExt cx="4480560" cy="1545120"/>
          </a:xfrm>
        </p:grpSpPr>
        <p:pic>
          <p:nvPicPr>
            <p:cNvPr id="214" name="Picture 23" descr=""/>
            <p:cNvPicPr/>
            <p:nvPr/>
          </p:nvPicPr>
          <p:blipFill>
            <a:blip r:embed="rId1"/>
            <a:stretch/>
          </p:blipFill>
          <p:spPr>
            <a:xfrm>
              <a:off x="2624040" y="2353680"/>
              <a:ext cx="4363920" cy="154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TextBox 24"/>
            <p:cNvSpPr/>
            <p:nvPr/>
          </p:nvSpPr>
          <p:spPr>
            <a:xfrm>
              <a:off x="4579920" y="2541600"/>
              <a:ext cx="169884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3200" spc="-1" strike="noStrike">
                  <a:solidFill>
                    <a:srgbClr val="ffffff"/>
                  </a:solidFill>
                  <a:latin typeface="OCR A Extended"/>
                </a:rPr>
                <a:t>Giannis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16" name="TextBox 25"/>
            <p:cNvSpPr/>
            <p:nvPr/>
          </p:nvSpPr>
          <p:spPr>
            <a:xfrm>
              <a:off x="3252240" y="3284280"/>
              <a:ext cx="6307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ffffff"/>
                  </a:solidFill>
                  <a:latin typeface="OCR A Extended"/>
                </a:rPr>
                <a:t>15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7" name="TextBox 26"/>
            <p:cNvSpPr/>
            <p:nvPr/>
          </p:nvSpPr>
          <p:spPr>
            <a:xfrm>
              <a:off x="4903560" y="3345840"/>
              <a:ext cx="1057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GB" sz="2400" spc="-1" strike="noStrike">
                  <a:solidFill>
                    <a:srgbClr val="ffffff"/>
                  </a:solidFill>
                  <a:latin typeface="OCR A Extended"/>
                </a:rPr>
                <a:t>45/45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18" name="Picture 27" descr=""/>
            <p:cNvPicPr/>
            <p:nvPr/>
          </p:nvPicPr>
          <p:blipFill>
            <a:blip r:embed="rId2"/>
            <a:stretch/>
          </p:blipFill>
          <p:spPr>
            <a:xfrm>
              <a:off x="2507400" y="2424960"/>
              <a:ext cx="1841760" cy="920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920240" y="5971320"/>
            <a:ext cx="5771520" cy="645840"/>
          </a:xfrm>
          <a:prstGeom prst="rect">
            <a:avLst/>
          </a:prstGeom>
          <a:noFill/>
          <a:ln w="0">
            <a:noFill/>
          </a:ln>
          <a:effectLst>
            <a:outerShdw dist="63130" dir="2700000" blurRad="0" rotWithShape="0">
              <a:srgbClr val="000000">
                <a:alpha val="15000"/>
              </a:srgbClr>
            </a:outerShdw>
          </a:effectLst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595959"/>
                </a:solidFill>
                <a:latin typeface="OCR A Extended"/>
              </a:rPr>
              <a:t>Presenters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0" name="Group 28"/>
          <p:cNvGrpSpPr/>
          <p:nvPr/>
        </p:nvGrpSpPr>
        <p:grpSpPr>
          <a:xfrm>
            <a:off x="7212240" y="2353680"/>
            <a:ext cx="4437360" cy="1545120"/>
            <a:chOff x="7212240" y="2353680"/>
            <a:chExt cx="4437360" cy="1545120"/>
          </a:xfrm>
        </p:grpSpPr>
        <p:pic>
          <p:nvPicPr>
            <p:cNvPr id="221" name="Picture 29" descr=""/>
            <p:cNvPicPr/>
            <p:nvPr/>
          </p:nvPicPr>
          <p:blipFill>
            <a:blip r:embed="rId3"/>
            <a:stretch/>
          </p:blipFill>
          <p:spPr>
            <a:xfrm>
              <a:off x="7285680" y="2353680"/>
              <a:ext cx="4363920" cy="154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2" name="TextBox 30"/>
            <p:cNvSpPr/>
            <p:nvPr/>
          </p:nvSpPr>
          <p:spPr>
            <a:xfrm>
              <a:off x="9268200" y="2516400"/>
              <a:ext cx="16426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3200" spc="-1" strike="noStrike">
                  <a:solidFill>
                    <a:srgbClr val="ffffff"/>
                  </a:solidFill>
                  <a:latin typeface="OCR A Extended"/>
                </a:rPr>
                <a:t>Nikolas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3" name="TextBox 31"/>
            <p:cNvSpPr/>
            <p:nvPr/>
          </p:nvSpPr>
          <p:spPr>
            <a:xfrm>
              <a:off x="7900920" y="3292560"/>
              <a:ext cx="6307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ffffff"/>
                  </a:solidFill>
                  <a:latin typeface="OCR A Extended"/>
                </a:rPr>
                <a:t>15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24" name="TextBox 32"/>
            <p:cNvSpPr/>
            <p:nvPr/>
          </p:nvSpPr>
          <p:spPr>
            <a:xfrm>
              <a:off x="9677880" y="3323160"/>
              <a:ext cx="1057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GB" sz="2400" spc="-1" strike="noStrike">
                  <a:solidFill>
                    <a:srgbClr val="ffffff"/>
                  </a:solidFill>
                  <a:latin typeface="OCR A Extended"/>
                </a:rPr>
                <a:t>45/45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25" name="Picture 33" descr=""/>
            <p:cNvPicPr/>
            <p:nvPr/>
          </p:nvPicPr>
          <p:blipFill>
            <a:blip r:embed="rId4"/>
            <a:stretch/>
          </p:blipFill>
          <p:spPr>
            <a:xfrm>
              <a:off x="7212240" y="2424960"/>
              <a:ext cx="1841760" cy="920520"/>
            </a:xfrm>
            <a:prstGeom prst="rect">
              <a:avLst/>
            </a:prstGeom>
            <a:ln w="0">
              <a:noFill/>
            </a:ln>
          </p:spPr>
        </p:pic>
      </p:grpSp>
    </p:spTree>
  </p:cSld>
  <p:transition spd="slow">
    <p:fade thruBlk="true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8" name="Picture 18" descr="Poke Ball | Pokémon Fano Wiki | Fandom"/>
          <p:cNvPicPr/>
          <p:nvPr/>
        </p:nvPicPr>
        <p:blipFill>
          <a:blip r:embed="rId1"/>
          <a:stretch/>
        </p:blipFill>
        <p:spPr>
          <a:xfrm>
            <a:off x="2510640" y="253584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19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458244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20" name="TextBox 33"/>
          <p:cNvSpPr/>
          <p:nvPr/>
        </p:nvSpPr>
        <p:spPr>
          <a:xfrm>
            <a:off x="2989440" y="2451960"/>
            <a:ext cx="904680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Binary Classification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Accuracy: 85%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Precision: 90%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Recall: 80%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F1-Score: 85%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TextBox 34"/>
          <p:cNvSpPr/>
          <p:nvPr/>
        </p:nvSpPr>
        <p:spPr>
          <a:xfrm>
            <a:off x="2989440" y="4476600"/>
            <a:ext cx="90468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OCR A Extended"/>
              </a:rPr>
              <a:t>Multi-class Classification</a:t>
            </a: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: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Overall Accuracy: 75%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Macro F1-Score: 74%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2" name="Picture 12" descr="Editing Pokemon Text Box - Free online pixel art drawing tool - Pixilart"/>
          <p:cNvPicPr/>
          <p:nvPr/>
        </p:nvPicPr>
        <p:blipFill>
          <a:blip r:embed="rId3"/>
          <a:srcRect l="0" t="49685" r="0" b="0"/>
          <a:stretch/>
        </p:blipFill>
        <p:spPr>
          <a:xfrm>
            <a:off x="3697560" y="131400"/>
            <a:ext cx="4989240" cy="1287720"/>
          </a:xfrm>
          <a:prstGeom prst="rect">
            <a:avLst/>
          </a:prstGeom>
          <a:ln w="0">
            <a:noFill/>
          </a:ln>
        </p:spPr>
      </p:pic>
      <p:sp>
        <p:nvSpPr>
          <p:cNvPr id="423" name="TextBox 12"/>
          <p:cNvSpPr/>
          <p:nvPr/>
        </p:nvSpPr>
        <p:spPr>
          <a:xfrm>
            <a:off x="4177800" y="235080"/>
            <a:ext cx="40291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OCR A Extended"/>
              </a:rPr>
              <a:t>Evaluation Metrics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4" name="Picture 14" descr="A pixelated cartoon of an owl&#10;&#10;Description automatically generated"/>
          <p:cNvPicPr/>
          <p:nvPr/>
        </p:nvPicPr>
        <p:blipFill>
          <a:blip r:embed="rId4"/>
          <a:stretch/>
        </p:blipFill>
        <p:spPr>
          <a:xfrm>
            <a:off x="8687160" y="732960"/>
            <a:ext cx="1269720" cy="126972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6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6558840" cy="1391760"/>
          </a:xfrm>
          <a:prstGeom prst="rect">
            <a:avLst/>
          </a:prstGeom>
          <a:ln w="0">
            <a:noFill/>
          </a:ln>
        </p:spPr>
      </p:pic>
      <p:sp>
        <p:nvSpPr>
          <p:cNvPr id="427" name="TextBox 5"/>
          <p:cNvSpPr/>
          <p:nvPr/>
        </p:nvSpPr>
        <p:spPr>
          <a:xfrm>
            <a:off x="3989520" y="583560"/>
            <a:ext cx="5789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Challenges &amp; Limitations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8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5081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37320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47120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31" name="TextBox 33"/>
          <p:cNvSpPr/>
          <p:nvPr/>
        </p:nvSpPr>
        <p:spPr>
          <a:xfrm>
            <a:off x="2989440" y="2424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Features may not capture all fine-grained details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2" name="TextBox 34"/>
          <p:cNvSpPr/>
          <p:nvPr/>
        </p:nvSpPr>
        <p:spPr>
          <a:xfrm>
            <a:off x="2989440" y="328968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Memory and computational constraints on a laptop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TextBox 35"/>
          <p:cNvSpPr/>
          <p:nvPr/>
        </p:nvSpPr>
        <p:spPr>
          <a:xfrm>
            <a:off x="2989440" y="42332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Low confidence predictions and overlapping feature distributions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4" name="Picture 11" descr="A cartoon of a dragon&#10;&#10;Description automatically generated"/>
          <p:cNvPicPr/>
          <p:nvPr/>
        </p:nvPicPr>
        <p:blipFill>
          <a:blip r:embed="rId5"/>
          <a:stretch/>
        </p:blipFill>
        <p:spPr>
          <a:xfrm>
            <a:off x="9954000" y="543600"/>
            <a:ext cx="1740960" cy="174096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18" descr="Poke Ball | Pokémon Fano Wiki | Fandom"/>
          <p:cNvPicPr/>
          <p:nvPr/>
        </p:nvPicPr>
        <p:blipFill>
          <a:blip r:embed="rId6"/>
          <a:stretch/>
        </p:blipFill>
        <p:spPr>
          <a:xfrm>
            <a:off x="2510640" y="559008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36" name="TextBox 14"/>
          <p:cNvSpPr/>
          <p:nvPr/>
        </p:nvSpPr>
        <p:spPr>
          <a:xfrm>
            <a:off x="2989440" y="55062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Limited dataset size and variability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 thruBlk="true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roup 40"/>
          <p:cNvGrpSpPr/>
          <p:nvPr/>
        </p:nvGrpSpPr>
        <p:grpSpPr>
          <a:xfrm>
            <a:off x="0" y="-6085080"/>
            <a:ext cx="12191760" cy="12942720"/>
            <a:chOff x="0" y="-6085080"/>
            <a:chExt cx="12191760" cy="12942720"/>
          </a:xfrm>
        </p:grpSpPr>
        <p:pic>
          <p:nvPicPr>
            <p:cNvPr id="438" name="Picture 6" descr="A video game screen with trees and a river&#10;&#10;Description automatically generated"/>
            <p:cNvPicPr/>
            <p:nvPr/>
          </p:nvPicPr>
          <p:blipFill>
            <a:blip r:embed="rId1"/>
            <a:srcRect l="0" t="0" r="0" b="2195"/>
            <a:stretch/>
          </p:blipFill>
          <p:spPr>
            <a:xfrm>
              <a:off x="0" y="-6085080"/>
              <a:ext cx="12191760" cy="12942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9" name="Picture 9" descr="A pixelated cartoon of a tiger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2286360" y="424116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Picture 11" descr="A pixelated cartoon of a cat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9192600" y="13536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1" name="Picture 13" descr="A pixelated cartoon of a rabbit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10152360" y="46674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2" name="Picture 15" descr="A pixelated image of a tiger&#10;&#10;Description automatically generated"/>
            <p:cNvPicPr/>
            <p:nvPr/>
          </p:nvPicPr>
          <p:blipFill>
            <a:blip r:embed="rId5"/>
            <a:stretch/>
          </p:blipFill>
          <p:spPr>
            <a:xfrm>
              <a:off x="8112600" y="35686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3" name="Picture 17" descr="A pixelated cartoon of a brown animal&#10;&#10;Description automatically generated"/>
            <p:cNvPicPr/>
            <p:nvPr/>
          </p:nvPicPr>
          <p:blipFill>
            <a:blip r:embed="rId6"/>
            <a:stretch/>
          </p:blipFill>
          <p:spPr>
            <a:xfrm>
              <a:off x="8777160" y="35874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4" name="Picture 19" descr="A pixel art of a dragon&#10;&#10;Description automatically generated"/>
            <p:cNvPicPr/>
            <p:nvPr/>
          </p:nvPicPr>
          <p:blipFill>
            <a:blip r:embed="rId7"/>
            <a:stretch/>
          </p:blipFill>
          <p:spPr>
            <a:xfrm>
              <a:off x="3934080" y="48250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Picture 21" descr="A pixelated image of a brown animal&#10;&#10;Description automatically generated"/>
            <p:cNvPicPr/>
            <p:nvPr/>
          </p:nvPicPr>
          <p:blipFill>
            <a:blip r:embed="rId8"/>
            <a:stretch/>
          </p:blipFill>
          <p:spPr>
            <a:xfrm>
              <a:off x="2122200" y="139608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6" name="Picture 23" descr="A pixelated video game character&#10;&#10;Description automatically generated"/>
            <p:cNvPicPr/>
            <p:nvPr/>
          </p:nvPicPr>
          <p:blipFill>
            <a:blip r:embed="rId9"/>
            <a:stretch/>
          </p:blipFill>
          <p:spPr>
            <a:xfrm>
              <a:off x="629640" y="201456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7" name="Picture 25" descr="A pixelated object with a black background&#10;&#10;Description automatically generated"/>
            <p:cNvPicPr/>
            <p:nvPr/>
          </p:nvPicPr>
          <p:blipFill>
            <a:blip r:embed="rId10"/>
            <a:stretch/>
          </p:blipFill>
          <p:spPr>
            <a:xfrm>
              <a:off x="4256640" y="255456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8" name="Picture 27" descr="A pixel art of a cartoon character&#10;&#10;Description automatically generated"/>
            <p:cNvPicPr/>
            <p:nvPr/>
          </p:nvPicPr>
          <p:blipFill>
            <a:blip r:embed="rId11"/>
            <a:stretch/>
          </p:blipFill>
          <p:spPr>
            <a:xfrm>
              <a:off x="6733440" y="219204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9" name="Picture 29" descr="A cartoon of a bug&#10;&#10;Description automatically generated"/>
            <p:cNvPicPr/>
            <p:nvPr/>
          </p:nvPicPr>
          <p:blipFill>
            <a:blip r:embed="rId12"/>
            <a:stretch/>
          </p:blipFill>
          <p:spPr>
            <a:xfrm>
              <a:off x="6345000" y="4525200"/>
              <a:ext cx="1079640" cy="107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0" name="TextBox 30"/>
            <p:cNvSpPr/>
            <p:nvPr/>
          </p:nvSpPr>
          <p:spPr>
            <a:xfrm>
              <a:off x="7180920" y="294840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TextBox 31"/>
            <p:cNvSpPr/>
            <p:nvPr/>
          </p:nvSpPr>
          <p:spPr>
            <a:xfrm>
              <a:off x="6773400" y="536508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TextBox 32"/>
            <p:cNvSpPr/>
            <p:nvPr/>
          </p:nvSpPr>
          <p:spPr>
            <a:xfrm>
              <a:off x="8934480" y="449712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TextBox 33"/>
            <p:cNvSpPr/>
            <p:nvPr/>
          </p:nvSpPr>
          <p:spPr>
            <a:xfrm>
              <a:off x="9640440" y="217980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TextBox 34"/>
            <p:cNvSpPr/>
            <p:nvPr/>
          </p:nvSpPr>
          <p:spPr>
            <a:xfrm>
              <a:off x="2551320" y="220608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TextBox 35"/>
            <p:cNvSpPr/>
            <p:nvPr/>
          </p:nvSpPr>
          <p:spPr>
            <a:xfrm>
              <a:off x="1080000" y="288756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TextBox 36"/>
            <p:cNvSpPr/>
            <p:nvPr/>
          </p:nvSpPr>
          <p:spPr>
            <a:xfrm>
              <a:off x="2734200" y="514188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TextBox 37"/>
            <p:cNvSpPr/>
            <p:nvPr/>
          </p:nvSpPr>
          <p:spPr>
            <a:xfrm>
              <a:off x="4300560" y="560664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TextBox 38"/>
            <p:cNvSpPr/>
            <p:nvPr/>
          </p:nvSpPr>
          <p:spPr>
            <a:xfrm>
              <a:off x="4703040" y="340092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TextBox 39"/>
            <p:cNvSpPr/>
            <p:nvPr/>
          </p:nvSpPr>
          <p:spPr>
            <a:xfrm>
              <a:off x="10599840" y="5504400"/>
              <a:ext cx="18432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60" name="Picture 4" descr="https://lparchive.org/Pokemon-Yellow/Update%2034/18-PokemonYellow27.png"/>
          <p:cNvPicPr/>
          <p:nvPr/>
        </p:nvPicPr>
        <p:blipFill>
          <a:blip r:embed="rId13"/>
          <a:stretch/>
        </p:blipFill>
        <p:spPr>
          <a:xfrm>
            <a:off x="3700440" y="6908400"/>
            <a:ext cx="5753880" cy="517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88056 L 0 6.93889E-018 E">
                                      <p:cBhvr>
                                        <p:cTn id="66" dur="5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1" dur="indefinite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006 -3.7037E-006 L -0.01041 -0.90787 E">
                                      <p:cBhvr>
                                        <p:cTn id="75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4817160" cy="1391760"/>
          </a:xfrm>
          <a:prstGeom prst="rect">
            <a:avLst/>
          </a:prstGeom>
          <a:ln w="0">
            <a:noFill/>
          </a:ln>
        </p:spPr>
      </p:pic>
      <p:sp>
        <p:nvSpPr>
          <p:cNvPr id="463" name="TextBox 5"/>
          <p:cNvSpPr/>
          <p:nvPr/>
        </p:nvSpPr>
        <p:spPr>
          <a:xfrm>
            <a:off x="3989520" y="583560"/>
            <a:ext cx="4056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Future 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85660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6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83796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81932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67" name="TextBox 33"/>
          <p:cNvSpPr/>
          <p:nvPr/>
        </p:nvSpPr>
        <p:spPr>
          <a:xfrm>
            <a:off x="2989440" y="277272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Experiment with additional or dense features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8" name="TextBox 34"/>
          <p:cNvSpPr/>
          <p:nvPr/>
        </p:nvSpPr>
        <p:spPr>
          <a:xfrm>
            <a:off x="2989440" y="375408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Enhance data augmentation and segmentation 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9" name="TextBox 35"/>
          <p:cNvSpPr/>
          <p:nvPr/>
        </p:nvSpPr>
        <p:spPr>
          <a:xfrm>
            <a:off x="2989440" y="473616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Explore hybrid approaches using pretrained deep features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70" name="Picture 13" descr="A cartoon of a bull&#10;&#10;Description automatically generated"/>
          <p:cNvPicPr/>
          <p:nvPr/>
        </p:nvPicPr>
        <p:blipFill>
          <a:blip r:embed="rId5"/>
          <a:stretch/>
        </p:blipFill>
        <p:spPr>
          <a:xfrm>
            <a:off x="8422560" y="561600"/>
            <a:ext cx="1523160" cy="152316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7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ctangle 3"/>
          <p:cNvSpPr/>
          <p:nvPr/>
        </p:nvSpPr>
        <p:spPr>
          <a:xfrm>
            <a:off x="2220840" y="392040"/>
            <a:ext cx="9815400" cy="6232320"/>
          </a:xfrm>
          <a:prstGeom prst="rect">
            <a:avLst/>
          </a:prstGeom>
          <a:pattFill prst="lt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2" name="Picture 12" descr="Editing Pokemon Text Box - Free online pixel art drawing tool - Pixilart"/>
          <p:cNvPicPr/>
          <p:nvPr/>
        </p:nvPicPr>
        <p:blipFill>
          <a:blip r:embed="rId1"/>
          <a:srcRect l="0" t="49685" r="0" b="0"/>
          <a:stretch/>
        </p:blipFill>
        <p:spPr>
          <a:xfrm>
            <a:off x="3604680" y="149400"/>
            <a:ext cx="4817160" cy="1391760"/>
          </a:xfrm>
          <a:prstGeom prst="rect">
            <a:avLst/>
          </a:prstGeom>
          <a:ln w="0">
            <a:noFill/>
          </a:ln>
        </p:spPr>
      </p:pic>
      <p:sp>
        <p:nvSpPr>
          <p:cNvPr id="473" name="TextBox 5"/>
          <p:cNvSpPr/>
          <p:nvPr/>
        </p:nvSpPr>
        <p:spPr>
          <a:xfrm>
            <a:off x="3989520" y="583560"/>
            <a:ext cx="4056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OCR A Extended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74" name="Picture 18" descr="Poke Ball | Pokémon Fano Wiki | Fandom"/>
          <p:cNvPicPr/>
          <p:nvPr/>
        </p:nvPicPr>
        <p:blipFill>
          <a:blip r:embed="rId2"/>
          <a:stretch/>
        </p:blipFill>
        <p:spPr>
          <a:xfrm>
            <a:off x="2510640" y="299592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75" name="Picture 18" descr="Poke Ball | Pokémon Fano Wiki | Fandom"/>
          <p:cNvPicPr/>
          <p:nvPr/>
        </p:nvPicPr>
        <p:blipFill>
          <a:blip r:embed="rId3"/>
          <a:stretch/>
        </p:blipFill>
        <p:spPr>
          <a:xfrm>
            <a:off x="2510640" y="3977280"/>
            <a:ext cx="209520" cy="232200"/>
          </a:xfrm>
          <a:prstGeom prst="rect">
            <a:avLst/>
          </a:prstGeom>
          <a:ln w="0">
            <a:noFill/>
          </a:ln>
        </p:spPr>
      </p:pic>
      <p:pic>
        <p:nvPicPr>
          <p:cNvPr id="476" name="Picture 18" descr="Poke Ball | Pokémon Fano Wiki | Fandom"/>
          <p:cNvPicPr/>
          <p:nvPr/>
        </p:nvPicPr>
        <p:blipFill>
          <a:blip r:embed="rId4"/>
          <a:stretch/>
        </p:blipFill>
        <p:spPr>
          <a:xfrm>
            <a:off x="2510640" y="4958640"/>
            <a:ext cx="209520" cy="232200"/>
          </a:xfrm>
          <a:prstGeom prst="rect">
            <a:avLst/>
          </a:prstGeom>
          <a:ln w="0">
            <a:noFill/>
          </a:ln>
        </p:spPr>
      </p:pic>
      <p:sp>
        <p:nvSpPr>
          <p:cNvPr id="477" name="TextBox 33"/>
          <p:cNvSpPr/>
          <p:nvPr/>
        </p:nvSpPr>
        <p:spPr>
          <a:xfrm>
            <a:off x="2989440" y="2752560"/>
            <a:ext cx="904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The project demonstrates a modular pipeline for Pokémon recognition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8" name="TextBox 34"/>
          <p:cNvSpPr/>
          <p:nvPr/>
        </p:nvSpPr>
        <p:spPr>
          <a:xfrm>
            <a:off x="2989440" y="389340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Trade-offs exist between complexity and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9" name="TextBox 35"/>
          <p:cNvSpPr/>
          <p:nvPr/>
        </p:nvSpPr>
        <p:spPr>
          <a:xfrm>
            <a:off x="2989440" y="4721040"/>
            <a:ext cx="904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CR A Extended"/>
              </a:rPr>
              <a:t>Further tuning and alternative approaches may improve results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80" name="Picture 11" descr="A cartoon animal with a black background&#10;&#10;Description automatically generated"/>
          <p:cNvPicPr/>
          <p:nvPr/>
        </p:nvPicPr>
        <p:blipFill>
          <a:blip r:embed="rId5"/>
          <a:stretch/>
        </p:blipFill>
        <p:spPr>
          <a:xfrm>
            <a:off x="8203320" y="583560"/>
            <a:ext cx="1971000" cy="1971000"/>
          </a:xfrm>
          <a:prstGeom prst="rect">
            <a:avLst/>
          </a:prstGeom>
          <a:ln w="0">
            <a:noFill/>
          </a:ln>
        </p:spPr>
      </p:pic>
    </p:spTree>
  </p:cSld>
  <p:transition spd="slow">
    <p:fade thruBlk="true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11120" y="5367600"/>
            <a:ext cx="4865760" cy="88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4000" spc="-1" strike="noStrike">
                <a:solidFill>
                  <a:srgbClr val="e7e6e6"/>
                </a:solidFill>
                <a:latin typeface="OCR A Extended"/>
              </a:rPr>
              <a:t>Which model to pick?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2" name="Picture 26" descr="A purple monster with sharp teeth&#10;&#10;Description automatically generated"/>
          <p:cNvPicPr/>
          <p:nvPr/>
        </p:nvPicPr>
        <p:blipFill>
          <a:blip r:embed="rId1"/>
          <a:stretch/>
        </p:blipFill>
        <p:spPr>
          <a:xfrm>
            <a:off x="2147760" y="2013480"/>
            <a:ext cx="3258360" cy="325836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28" descr="A pixel art of a purple monster&#10;&#10;Description automatically generated"/>
          <p:cNvPicPr/>
          <p:nvPr/>
        </p:nvPicPr>
        <p:blipFill>
          <a:blip r:embed="rId2"/>
          <a:stretch/>
        </p:blipFill>
        <p:spPr>
          <a:xfrm>
            <a:off x="6890040" y="49320"/>
            <a:ext cx="3258360" cy="3258360"/>
          </a:xfrm>
          <a:prstGeom prst="rect">
            <a:avLst/>
          </a:prstGeom>
          <a:ln w="0">
            <a:noFill/>
          </a:ln>
        </p:spPr>
      </p:pic>
      <p:grpSp>
        <p:nvGrpSpPr>
          <p:cNvPr id="484" name="Group 41"/>
          <p:cNvGrpSpPr/>
          <p:nvPr/>
        </p:nvGrpSpPr>
        <p:grpSpPr>
          <a:xfrm>
            <a:off x="6529320" y="2993760"/>
            <a:ext cx="4825800" cy="1718640"/>
            <a:chOff x="6529320" y="2993760"/>
            <a:chExt cx="4825800" cy="1718640"/>
          </a:xfrm>
        </p:grpSpPr>
        <p:pic>
          <p:nvPicPr>
            <p:cNvPr id="485" name="Picture 12" descr="A screen shot of a video game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6529320" y="2993760"/>
              <a:ext cx="4825800" cy="1718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86" name="Group 32"/>
            <p:cNvGrpSpPr/>
            <p:nvPr/>
          </p:nvGrpSpPr>
          <p:grpSpPr>
            <a:xfrm>
              <a:off x="8750160" y="3781800"/>
              <a:ext cx="2234880" cy="143640"/>
              <a:chOff x="8750160" y="3781800"/>
              <a:chExt cx="2234880" cy="143640"/>
            </a:xfrm>
          </p:grpSpPr>
          <p:sp>
            <p:nvSpPr>
              <p:cNvPr id="487" name="Rectangle 30"/>
              <p:cNvSpPr/>
              <p:nvPr/>
            </p:nvSpPr>
            <p:spPr>
              <a:xfrm>
                <a:off x="8750160" y="3784680"/>
                <a:ext cx="2234880" cy="140760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8" name="Rectangle 31"/>
              <p:cNvSpPr/>
              <p:nvPr/>
            </p:nvSpPr>
            <p:spPr>
              <a:xfrm>
                <a:off x="8750160" y="3781800"/>
                <a:ext cx="2234880" cy="41040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89" name="Text Placeholder 1"/>
            <p:cNvSpPr/>
            <p:nvPr/>
          </p:nvSpPr>
          <p:spPr>
            <a:xfrm>
              <a:off x="7389720" y="3099600"/>
              <a:ext cx="2417760" cy="48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</a:rPr>
                <a:t>NIDORINO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90" name="Text Placeholder 7"/>
            <p:cNvSpPr/>
            <p:nvPr/>
          </p:nvSpPr>
          <p:spPr>
            <a:xfrm>
              <a:off x="10668600" y="3106080"/>
              <a:ext cx="457560" cy="52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</a:rPr>
                <a:t>6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91" name="Text Placeholder 8"/>
            <p:cNvSpPr/>
            <p:nvPr/>
          </p:nvSpPr>
          <p:spPr>
            <a:xfrm>
              <a:off x="9335520" y="3947760"/>
              <a:ext cx="1442880" cy="59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r"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OCR A Extended"/>
                </a:rPr>
                <a:t>50/50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492" name="Group 42"/>
          <p:cNvGrpSpPr/>
          <p:nvPr/>
        </p:nvGrpSpPr>
        <p:grpSpPr>
          <a:xfrm>
            <a:off x="673200" y="692280"/>
            <a:ext cx="4825800" cy="1400400"/>
            <a:chOff x="673200" y="692280"/>
            <a:chExt cx="4825800" cy="1400400"/>
          </a:xfrm>
        </p:grpSpPr>
        <p:pic>
          <p:nvPicPr>
            <p:cNvPr id="493" name="Picture 11" descr="A screen shot of a video game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673200" y="692280"/>
              <a:ext cx="4825800" cy="14004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94" name="Group 34"/>
            <p:cNvGrpSpPr/>
            <p:nvPr/>
          </p:nvGrpSpPr>
          <p:grpSpPr>
            <a:xfrm>
              <a:off x="2548080" y="1511280"/>
              <a:ext cx="2328120" cy="149040"/>
              <a:chOff x="2548080" y="1511280"/>
              <a:chExt cx="2328120" cy="149040"/>
            </a:xfrm>
          </p:grpSpPr>
          <p:sp>
            <p:nvSpPr>
              <p:cNvPr id="495" name="Rectangle 29"/>
              <p:cNvSpPr/>
              <p:nvPr/>
            </p:nvSpPr>
            <p:spPr>
              <a:xfrm>
                <a:off x="2550240" y="1511280"/>
                <a:ext cx="2325960" cy="149040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6" name="Rectangle 33"/>
              <p:cNvSpPr/>
              <p:nvPr/>
            </p:nvSpPr>
            <p:spPr>
              <a:xfrm>
                <a:off x="2548080" y="1511280"/>
                <a:ext cx="2325960" cy="45360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97" name="Text Placeholder 9"/>
            <p:cNvSpPr/>
            <p:nvPr/>
          </p:nvSpPr>
          <p:spPr>
            <a:xfrm>
              <a:off x="1240560" y="786600"/>
              <a:ext cx="1878840" cy="54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</a:rPr>
                <a:t>GENGAR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498" name="Text Placeholder 10"/>
            <p:cNvSpPr/>
            <p:nvPr/>
          </p:nvSpPr>
          <p:spPr>
            <a:xfrm>
              <a:off x="4510080" y="842400"/>
              <a:ext cx="457560" cy="51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90000"/>
                </a:lnSpc>
                <a:spcBef>
                  <a:spcPts val="1001"/>
                </a:spcBef>
                <a:buNone/>
                <a:tabLst>
                  <a:tab algn="l" pos="0"/>
                </a:tabLst>
              </a:pPr>
              <a:r>
                <a:rPr b="0" lang="en-GB" sz="3600" spc="-1" strike="noStrike">
                  <a:solidFill>
                    <a:srgbClr val="000000"/>
                  </a:solidFill>
                  <a:latin typeface="OCR A Extended"/>
                </a:rPr>
                <a:t>3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499" name="Title 3"/>
          <p:cNvSpPr/>
          <p:nvPr/>
        </p:nvSpPr>
        <p:spPr>
          <a:xfrm>
            <a:off x="5683320" y="5367600"/>
            <a:ext cx="241272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</a:rPr>
              <a:t>XGBOOST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0" name="Title 3"/>
          <p:cNvSpPr/>
          <p:nvPr/>
        </p:nvSpPr>
        <p:spPr>
          <a:xfrm>
            <a:off x="5683320" y="5979960"/>
            <a:ext cx="241272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</a:rPr>
              <a:t>kNN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1" name="Title 3"/>
          <p:cNvSpPr/>
          <p:nvPr/>
        </p:nvSpPr>
        <p:spPr>
          <a:xfrm>
            <a:off x="9178920" y="5268960"/>
            <a:ext cx="24127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</a:rPr>
              <a:t>SVM-RBF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2" name="Title 3"/>
          <p:cNvSpPr/>
          <p:nvPr/>
        </p:nvSpPr>
        <p:spPr>
          <a:xfrm>
            <a:off x="9178920" y="5804280"/>
            <a:ext cx="239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7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OCR A Extended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7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03" name="Isosceles Triangle 8"/>
          <p:cNvSpPr/>
          <p:nvPr/>
        </p:nvSpPr>
        <p:spPr>
          <a:xfrm rot="5400000">
            <a:off x="9288000" y="6099480"/>
            <a:ext cx="235440" cy="1396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1500">
        <p:split dir="out" orient="horz"/>
      </p:transition>
    </mc:Choice>
    <mc:Fallback>
      <p:transition spd="slow">
        <p:split dir="out" orient="horz"/>
      </p:transition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3132000" y="5372640"/>
            <a:ext cx="6389640" cy="772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HK" sz="6000" spc="-1" strike="noStrike">
                <a:solidFill>
                  <a:srgbClr val="595959"/>
                </a:solidFill>
                <a:latin typeface="OCR A Extended"/>
              </a:rPr>
              <a:t>Hello there!</a:t>
            </a:r>
            <a:endParaRPr b="0" lang="en-US" sz="60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p:transition spd="slow">
    <p:fade thruBlk="true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3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1101240" y="5152680"/>
            <a:ext cx="9985680" cy="1247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HK" sz="3600" spc="-1" strike="noStrike">
                <a:solidFill>
                  <a:srgbClr val="595959"/>
                </a:solidFill>
                <a:latin typeface="OCR A Extended"/>
              </a:rPr>
              <a:t>Today we are going </a:t>
            </a:r>
            <a:r>
              <a:rPr b="1" lang="en-US" sz="3600" spc="-1" strike="noStrike">
                <a:solidFill>
                  <a:srgbClr val="595959"/>
                </a:solidFill>
                <a:latin typeface="OCR A Extended"/>
              </a:rPr>
              <a:t>on</a:t>
            </a:r>
            <a:r>
              <a:rPr b="1" lang="en-HK" sz="3600" spc="-1" strike="noStrike">
                <a:solidFill>
                  <a:srgbClr val="595959"/>
                </a:solidFill>
                <a:latin typeface="OCR A Extended"/>
              </a:rPr>
              <a:t> an adventure to explore our project… </a:t>
            </a:r>
            <a:endParaRPr b="0" lang="en-US" sz="36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" dur="3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1153800" y="5064840"/>
            <a:ext cx="1041624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95959"/>
                </a:solidFill>
                <a:latin typeface="OCR A Extended"/>
              </a:rPr>
              <a:t>This project is a machine learning pipeline for recognizing Pokémon in images</a:t>
            </a:r>
            <a:endParaRPr b="0" lang="en-US" sz="32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" dur="3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1109880" y="4941720"/>
            <a:ext cx="100735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Two main stages: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Pokemon Fire Red"/>
            </a:endParaRPr>
          </a:p>
          <a:p>
            <a:pPr marL="343080" indent="-343080">
              <a:lnSpc>
                <a:spcPct val="100000"/>
              </a:lnSpc>
              <a:buClr>
                <a:srgbClr val="2cbea8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bea8"/>
                </a:solidFill>
                <a:latin typeface="OCR A Extended"/>
              </a:rPr>
              <a:t>Binary Classification</a:t>
            </a: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: Detect if an image contains any Pokémon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8" dur="3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3" dur="3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1074600" y="5311080"/>
            <a:ext cx="10073520" cy="79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2cbea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2cbea8"/>
                </a:solidFill>
                <a:latin typeface="OCR A Extended"/>
              </a:rPr>
              <a:t>Multi-class Classification</a:t>
            </a:r>
            <a:r>
              <a:rPr b="1" lang="en-US" sz="2400" spc="-1" strike="noStrike">
                <a:solidFill>
                  <a:srgbClr val="595959"/>
                </a:solidFill>
                <a:latin typeface="OCR A Extended"/>
              </a:rPr>
              <a:t>: Identify the specific Pokémon species</a:t>
            </a:r>
            <a:endParaRPr b="0" lang="en-US" sz="24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0" dur="3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1065960" y="5205600"/>
            <a:ext cx="10609920" cy="1107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595959"/>
                </a:solidFill>
                <a:latin typeface="OCR A Extended"/>
              </a:rPr>
              <a:t>Designed for modularity and experimentation on limited hardware</a:t>
            </a:r>
            <a:endParaRPr b="0" lang="en-US" sz="2800" spc="-1" strike="noStrike">
              <a:solidFill>
                <a:srgbClr val="000000"/>
              </a:solidFill>
              <a:latin typeface="Pokemon Fire Re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withEffect" fill="hold" presetClass="entr" presetID="9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7" dur="3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Application>LibreOffice/7.3.7.2$Linux_X86_64 LibreOffice_project/30$Build-2</Application>
  <AppVersion>15.0000</AppVersion>
  <Words>691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2023-08-24T05:07:31Z</dcterms:created>
  <dc:creator>D Story Productions @dstoryco</dc:creator>
  <dc:description/>
  <dc:language>en-US</dc:language>
  <cp:lastModifiedBy/>
  <dcterms:modified xsi:type="dcterms:W3CDTF">2025-02-12T11:32:06Z</dcterms:modified>
  <cp:revision>127</cp:revision>
  <dc:subject/>
  <dc:title>D Story Productions @dstoryco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35</vt:i4>
  </property>
</Properties>
</file>